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41"/>
  </p:notesMasterIdLst>
  <p:handoutMasterIdLst>
    <p:handoutMasterId r:id="rId42"/>
  </p:handoutMasterIdLst>
  <p:sldIdLst>
    <p:sldId id="256" r:id="rId2"/>
    <p:sldId id="423" r:id="rId3"/>
    <p:sldId id="544" r:id="rId4"/>
    <p:sldId id="424" r:id="rId5"/>
    <p:sldId id="533" r:id="rId6"/>
    <p:sldId id="430" r:id="rId7"/>
    <p:sldId id="446" r:id="rId8"/>
    <p:sldId id="447" r:id="rId9"/>
    <p:sldId id="448" r:id="rId10"/>
    <p:sldId id="451" r:id="rId11"/>
    <p:sldId id="452" r:id="rId12"/>
    <p:sldId id="449" r:id="rId13"/>
    <p:sldId id="450" r:id="rId14"/>
    <p:sldId id="374" r:id="rId15"/>
    <p:sldId id="453" r:id="rId16"/>
    <p:sldId id="454" r:id="rId17"/>
    <p:sldId id="455" r:id="rId18"/>
    <p:sldId id="456" r:id="rId19"/>
    <p:sldId id="457" r:id="rId20"/>
    <p:sldId id="458" r:id="rId21"/>
    <p:sldId id="514" r:id="rId22"/>
    <p:sldId id="420" r:id="rId23"/>
    <p:sldId id="459" r:id="rId24"/>
    <p:sldId id="460" r:id="rId25"/>
    <p:sldId id="461" r:id="rId26"/>
    <p:sldId id="462" r:id="rId27"/>
    <p:sldId id="543" r:id="rId28"/>
    <p:sldId id="463" r:id="rId29"/>
    <p:sldId id="465" r:id="rId30"/>
    <p:sldId id="466" r:id="rId31"/>
    <p:sldId id="472" r:id="rId32"/>
    <p:sldId id="523" r:id="rId33"/>
    <p:sldId id="503" r:id="rId34"/>
    <p:sldId id="504" r:id="rId35"/>
    <p:sldId id="469" r:id="rId36"/>
    <p:sldId id="467" r:id="rId37"/>
    <p:sldId id="468" r:id="rId38"/>
    <p:sldId id="470" r:id="rId39"/>
    <p:sldId id="422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759" autoAdjust="0"/>
    <p:restoredTop sz="92157" autoAdjust="0"/>
  </p:normalViewPr>
  <p:slideViewPr>
    <p:cSldViewPr snapToGrid="0" snapToObjects="1">
      <p:cViewPr varScale="1">
        <p:scale>
          <a:sx n="97" d="100"/>
          <a:sy n="97" d="100"/>
        </p:scale>
        <p:origin x="59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3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9/2/19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9/2/19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81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799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”Wherefore” means “why”,</a:t>
            </a:r>
            <a:r>
              <a:rPr lang="en-US" baseline="0" dirty="0"/>
              <a:t> not “where”!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010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70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03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380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79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EC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github.com/cmsc320/fall2019/tree/master/project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msc320.github.io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Introduction to </a:t>
            </a:r>
            <a:br>
              <a:rPr lang="en-US" sz="4000" dirty="0"/>
            </a:br>
            <a:r>
              <a:rPr lang="en-US" sz="4000" dirty="0"/>
              <a:t>Data Science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794054"/>
          </a:xfrm>
        </p:spPr>
        <p:txBody>
          <a:bodyPr>
            <a:normAutofit/>
          </a:bodyPr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257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#3 </a:t>
            </a:r>
            <a:r>
              <a:rPr lang="en-US" sz="1600" b="1"/>
              <a:t>– 09/03/2019</a:t>
            </a:r>
            <a:endParaRPr lang="en-US" sz="1600" b="1" dirty="0"/>
          </a:p>
          <a:p>
            <a:endParaRPr lang="en-US" sz="1600" b="1" dirty="0"/>
          </a:p>
          <a:p>
            <a:r>
              <a:rPr lang="en-US" sz="1600" b="1" dirty="0"/>
              <a:t>CMSC320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5:00pm – 6:15pm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class will just </a:t>
            </a:r>
            <a:r>
              <a:rPr lang="en-US" dirty="0">
                <a:solidFill>
                  <a:schemeClr val="tx2"/>
                </a:solidFill>
              </a:rPr>
              <a:t>query</a:t>
            </a:r>
            <a:r>
              <a:rPr lang="en-US" dirty="0"/>
              <a:t> web APIs, but full web APIs typically allow more.</a:t>
            </a:r>
          </a:p>
          <a:p>
            <a:r>
              <a:rPr lang="en-US" dirty="0">
                <a:solidFill>
                  <a:schemeClr val="tx2"/>
                </a:solidFill>
              </a:rPr>
              <a:t>Re</a:t>
            </a:r>
            <a:r>
              <a:rPr lang="en-US" dirty="0"/>
              <a:t>presentational </a:t>
            </a:r>
            <a:r>
              <a:rPr lang="en-US" dirty="0">
                <a:solidFill>
                  <a:schemeClr val="tx2"/>
                </a:solidFill>
              </a:rPr>
              <a:t>S</a:t>
            </a:r>
            <a:r>
              <a:rPr lang="en-US" dirty="0"/>
              <a:t>tate </a:t>
            </a:r>
            <a:r>
              <a:rPr lang="en-US" dirty="0">
                <a:solidFill>
                  <a:schemeClr val="tx2"/>
                </a:solidFill>
              </a:rPr>
              <a:t>T</a:t>
            </a:r>
            <a:r>
              <a:rPr lang="en-US" dirty="0"/>
              <a:t>ransfer (RESTful) APIs: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GET</a:t>
            </a:r>
            <a:r>
              <a:rPr lang="en-US" b="0" dirty="0"/>
              <a:t>: perform query, return data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POST</a:t>
            </a:r>
            <a:r>
              <a:rPr lang="en-US" b="0" dirty="0"/>
              <a:t>: create a new entry or object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PUT</a:t>
            </a:r>
            <a:r>
              <a:rPr lang="en-US" b="0" dirty="0"/>
              <a:t>: update an existing entry or object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DELETE</a:t>
            </a:r>
            <a:r>
              <a:rPr lang="en-US" b="0" dirty="0"/>
              <a:t>: delete an existing entry or object</a:t>
            </a:r>
          </a:p>
          <a:p>
            <a:r>
              <a:rPr lang="en-US" dirty="0"/>
              <a:t>Can be more intricate, but verbs (“put”) align with 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821" y="5693681"/>
            <a:ext cx="2762010" cy="117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46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798039" cy="1371600"/>
          </a:xfrm>
        </p:spPr>
        <p:txBody>
          <a:bodyPr/>
          <a:lstStyle/>
          <a:p>
            <a:r>
              <a:rPr lang="en-US" dirty="0"/>
              <a:t>Querying </a:t>
            </a:r>
            <a:r>
              <a:rPr lang="en-US"/>
              <a:t>a Restful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Stateless</a:t>
            </a:r>
            <a:r>
              <a:rPr lang="en-US" dirty="0"/>
              <a:t>: with every request, you send along a token/authentication of who you are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GitHub is more than a </a:t>
            </a:r>
            <a:r>
              <a:rPr lang="en-US" dirty="0" err="1"/>
              <a:t>GETHub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PUT/POST/DELETE can edit your repositories, etc.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Try it out: https://</a:t>
            </a:r>
            <a:r>
              <a:rPr lang="en-US" b="0" dirty="0" err="1"/>
              <a:t>github.com</a:t>
            </a:r>
            <a:r>
              <a:rPr lang="en-US" b="0" dirty="0"/>
              <a:t>/settings/tokens/new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27219" y="2532069"/>
            <a:ext cx="7997252" cy="14989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token = 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super_secret_token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github.com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/user”,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		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={”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access_token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”: token})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r.content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27219" y="4136018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{"login":”JohnDickerson","id":</a:t>
            </a:r>
            <a:r>
              <a:rPr lang="nl-NL" dirty="0">
                <a:latin typeface="Courier" charset="0"/>
                <a:ea typeface="Courier" charset="0"/>
                <a:cs typeface="Courier" charset="0"/>
              </a:rPr>
              <a:t>472985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,"avatar_url":"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ht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893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and OAuth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Old and busted: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New hotness: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What if I wanted to grant an app access to, e.g., my Facebook account </a:t>
            </a:r>
            <a:r>
              <a:rPr lang="en-US" b="0" dirty="0">
                <a:solidFill>
                  <a:schemeClr val="tx2"/>
                </a:solidFill>
              </a:rPr>
              <a:t>without</a:t>
            </a:r>
            <a:r>
              <a:rPr lang="en-US" b="0" dirty="0"/>
              <a:t> giving that app my password?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OAuth: grants </a:t>
            </a:r>
            <a:r>
              <a:rPr lang="en-US" b="0" dirty="0">
                <a:solidFill>
                  <a:schemeClr val="tx2"/>
                </a:solidFill>
              </a:rPr>
              <a:t>access tokens </a:t>
            </a:r>
            <a:r>
              <a:rPr lang="en-US" b="0" dirty="0"/>
              <a:t>that give (possibly incomplete) access to a user or app without exposing a password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27219" y="2232269"/>
            <a:ext cx="7997252" cy="14989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api.github.com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/user”,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		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auth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=(“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JohnDickerson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 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ILoveKittens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”))</a:t>
            </a:r>
          </a:p>
        </p:txBody>
      </p:sp>
    </p:spTree>
    <p:extLst>
      <p:ext uri="{BB962C8B-B14F-4D97-AF65-F5344CB8AC3E}">
        <p14:creationId xmlns:p14="http://schemas.microsoft.com/office/powerpoint/2010/main" val="167060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“</a:t>
            </a:r>
            <a:r>
              <a:rPr lang="mr-IN" dirty="0"/>
              <a:t>…</a:t>
            </a:r>
            <a:r>
              <a:rPr lang="en-US" dirty="0"/>
              <a:t> I will return information in a structured format.”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we’ve queried a server using a well-formed GET request via the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requests</a:t>
            </a:r>
            <a:r>
              <a:rPr lang="en-US" dirty="0"/>
              <a:t> Python module.  What comes back?</a:t>
            </a:r>
          </a:p>
          <a:p>
            <a:r>
              <a:rPr lang="en-US" dirty="0"/>
              <a:t>General structured data: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C</a:t>
            </a:r>
            <a:r>
              <a:rPr lang="en-US" b="0" dirty="0"/>
              <a:t>omma-</a:t>
            </a:r>
            <a:r>
              <a:rPr lang="en-US" b="0" dirty="0">
                <a:solidFill>
                  <a:schemeClr val="tx2"/>
                </a:solidFill>
              </a:rPr>
              <a:t>S</a:t>
            </a:r>
            <a:r>
              <a:rPr lang="en-US" b="0" dirty="0"/>
              <a:t>eparated </a:t>
            </a:r>
            <a:r>
              <a:rPr lang="en-US" b="0" dirty="0">
                <a:solidFill>
                  <a:schemeClr val="tx2"/>
                </a:solidFill>
              </a:rPr>
              <a:t>V</a:t>
            </a:r>
            <a:r>
              <a:rPr lang="en-US" b="0" dirty="0"/>
              <a:t>alue (CSV) files &amp; strings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solidFill>
                  <a:schemeClr val="tx2"/>
                </a:solidFill>
              </a:rPr>
              <a:t>J</a:t>
            </a:r>
            <a:r>
              <a:rPr lang="en-US" b="0" dirty="0" err="1"/>
              <a:t>ava</a:t>
            </a:r>
            <a:r>
              <a:rPr lang="en-US" b="0" dirty="0" err="1">
                <a:solidFill>
                  <a:schemeClr val="tx2"/>
                </a:solidFill>
              </a:rPr>
              <a:t>s</a:t>
            </a:r>
            <a:r>
              <a:rPr lang="en-US" b="0" dirty="0" err="1"/>
              <a:t>cript</a:t>
            </a:r>
            <a:r>
              <a:rPr lang="en-US" b="0" dirty="0"/>
              <a:t> </a:t>
            </a:r>
            <a:r>
              <a:rPr lang="en-US" b="0" dirty="0">
                <a:solidFill>
                  <a:schemeClr val="tx2"/>
                </a:solidFill>
              </a:rPr>
              <a:t>O</a:t>
            </a:r>
            <a:r>
              <a:rPr lang="en-US" b="0" dirty="0"/>
              <a:t>bject </a:t>
            </a:r>
            <a:r>
              <a:rPr lang="en-US" b="0" dirty="0">
                <a:solidFill>
                  <a:schemeClr val="tx2"/>
                </a:solidFill>
              </a:rPr>
              <a:t>N</a:t>
            </a:r>
            <a:r>
              <a:rPr lang="en-US" b="0" dirty="0"/>
              <a:t>otation (JSON) files &amp; strings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HTML, XHTML, XML files &amp; strings</a:t>
            </a:r>
          </a:p>
          <a:p>
            <a:r>
              <a:rPr lang="en-US" dirty="0"/>
              <a:t>Domain-specific structured data: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Shapefiles: geospatial vector data (</a:t>
            </a:r>
            <a:r>
              <a:rPr lang="en-US" b="0" dirty="0" err="1"/>
              <a:t>OpenStreetMap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RVT files: architectural planning (Autodesk Revit)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You can make up your own!  </a:t>
            </a:r>
            <a:r>
              <a:rPr lang="en-US" b="0" dirty="0">
                <a:solidFill>
                  <a:schemeClr val="tx2"/>
                </a:solidFill>
              </a:rPr>
              <a:t>Always document it.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01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 err="1"/>
              <a:t>GraphQL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alternative to REST and ad-hoc </a:t>
            </a:r>
            <a:r>
              <a:rPr lang="en-US" dirty="0" err="1"/>
              <a:t>webservice</a:t>
            </a:r>
            <a:r>
              <a:rPr lang="en-US" dirty="0"/>
              <a:t> architectures</a:t>
            </a:r>
          </a:p>
          <a:p>
            <a:pPr lvl="1"/>
            <a:r>
              <a:rPr lang="en-US" dirty="0"/>
              <a:t>Developed internally by Facebook and released publicly</a:t>
            </a:r>
          </a:p>
          <a:p>
            <a:r>
              <a:rPr lang="en-US" dirty="0"/>
              <a:t>Unlike REST, the requester specifies the format of the response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26401" y="6468633"/>
            <a:ext cx="6083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https://dev-</a:t>
            </a:r>
            <a:r>
              <a:rPr lang="en-US" sz="1600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blog.apollodata.com</a:t>
            </a:r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/graphql-vs-rest-5d425123e34b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ECDEA2F-B7E2-8C42-A1C1-B023BC81382D}"/>
              </a:ext>
            </a:extLst>
          </p:cNvPr>
          <p:cNvGrpSpPr/>
          <p:nvPr/>
        </p:nvGrpSpPr>
        <p:grpSpPr>
          <a:xfrm>
            <a:off x="457200" y="3117954"/>
            <a:ext cx="8746404" cy="2698230"/>
            <a:chOff x="457200" y="3117954"/>
            <a:chExt cx="8746404" cy="269823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005F150-8687-D84F-AC22-089811944B1C}"/>
                </a:ext>
              </a:extLst>
            </p:cNvPr>
            <p:cNvGrpSpPr/>
            <p:nvPr/>
          </p:nvGrpSpPr>
          <p:grpSpPr>
            <a:xfrm>
              <a:off x="457200" y="3222885"/>
              <a:ext cx="2940128" cy="2593299"/>
              <a:chOff x="457200" y="3222885"/>
              <a:chExt cx="2940128" cy="2593299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7200" y="3533476"/>
                <a:ext cx="2940128" cy="2282708"/>
              </a:xfrm>
              <a:prstGeom prst="rect">
                <a:avLst/>
              </a:prstGeom>
            </p:spPr>
          </p:pic>
          <p:cxnSp>
            <p:nvCxnSpPr>
              <p:cNvPr id="9" name="Straight Arrow Connector 8"/>
              <p:cNvCxnSpPr/>
              <p:nvPr/>
            </p:nvCxnSpPr>
            <p:spPr>
              <a:xfrm flipH="1">
                <a:off x="1783830" y="3222885"/>
                <a:ext cx="143434" cy="3105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2B26F8C-9ACE-614F-B780-B2A8FF0F1F96}"/>
                </a:ext>
              </a:extLst>
            </p:cNvPr>
            <p:cNvGrpSpPr/>
            <p:nvPr/>
          </p:nvGrpSpPr>
          <p:grpSpPr>
            <a:xfrm>
              <a:off x="3625928" y="3117954"/>
              <a:ext cx="5577676" cy="2313489"/>
              <a:chOff x="3625928" y="3117954"/>
              <a:chExt cx="5577676" cy="2313489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5928" y="3780651"/>
                <a:ext cx="5577676" cy="1650792"/>
              </a:xfrm>
              <a:prstGeom prst="rect">
                <a:avLst/>
              </a:prstGeom>
            </p:spPr>
          </p:pic>
          <p:cxnSp>
            <p:nvCxnSpPr>
              <p:cNvPr id="11" name="Straight Arrow Connector 10"/>
              <p:cNvCxnSpPr/>
              <p:nvPr/>
            </p:nvCxnSpPr>
            <p:spPr>
              <a:xfrm>
                <a:off x="6041036" y="3117954"/>
                <a:ext cx="29980" cy="6626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375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CSV Files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599"/>
            <a:ext cx="7772400" cy="4973321"/>
          </a:xfrm>
        </p:spPr>
        <p:txBody>
          <a:bodyPr>
            <a:normAutofit/>
          </a:bodyPr>
          <a:lstStyle/>
          <a:p>
            <a:r>
              <a:rPr lang="en-US" dirty="0"/>
              <a:t>Any CSV reader worth anything can parse files with any delimiter, not just a comma (e.g., “TSV” for tab-separated)</a:t>
            </a:r>
          </a:p>
          <a:p>
            <a:r>
              <a:rPr lang="en-US" sz="1600" b="0" dirty="0"/>
              <a:t>1,26-Jan,Introduction,—,"pdf, </a:t>
            </a:r>
            <a:r>
              <a:rPr lang="en-US" sz="1600" b="0" dirty="0" err="1"/>
              <a:t>pptx</a:t>
            </a:r>
            <a:r>
              <a:rPr lang="en-US" sz="1600" b="0" dirty="0"/>
              <a:t>",Dickerson,</a:t>
            </a:r>
            <a:br>
              <a:rPr lang="en-US" sz="1600" b="0" dirty="0"/>
            </a:br>
            <a:r>
              <a:rPr lang="en-US" sz="1600" b="0" dirty="0"/>
              <a:t>2,31-Jan,Scraping Data with </a:t>
            </a:r>
            <a:r>
              <a:rPr lang="en-US" sz="1600" b="0" dirty="0" err="1"/>
              <a:t>Python,Anaconda's</a:t>
            </a:r>
            <a:r>
              <a:rPr lang="en-US" sz="1600" b="0" dirty="0"/>
              <a:t> Test </a:t>
            </a:r>
            <a:r>
              <a:rPr lang="en-US" sz="1600" b="0" dirty="0" err="1"/>
              <a:t>Drive.,,Dickerson</a:t>
            </a:r>
            <a:r>
              <a:rPr lang="en-US" sz="1600" b="0" dirty="0"/>
              <a:t>,</a:t>
            </a:r>
            <a:br>
              <a:rPr lang="en-US" sz="1600" b="0" dirty="0"/>
            </a:br>
            <a:r>
              <a:rPr lang="en-US" sz="1600" b="0" dirty="0"/>
              <a:t>3,2-Feb,"Vectors, Matrices, and </a:t>
            </a:r>
            <a:r>
              <a:rPr lang="en-US" sz="1600" b="0" dirty="0" err="1"/>
              <a:t>Dataframes</a:t>
            </a:r>
            <a:r>
              <a:rPr lang="en-US" sz="1600" b="0" dirty="0"/>
              <a:t>",Introduction to </a:t>
            </a:r>
            <a:r>
              <a:rPr lang="en-US" sz="1600" b="0" dirty="0" err="1"/>
              <a:t>pandas.,,Dickerson</a:t>
            </a:r>
            <a:r>
              <a:rPr lang="en-US" sz="1600" b="0" dirty="0"/>
              <a:t>,</a:t>
            </a:r>
            <a:br>
              <a:rPr lang="en-US" sz="1600" b="0" dirty="0"/>
            </a:br>
            <a:r>
              <a:rPr lang="en-US" sz="1600" b="0" dirty="0"/>
              <a:t>4,7-Feb,Jupyter notebook </a:t>
            </a:r>
            <a:r>
              <a:rPr lang="en-US" sz="1600" b="0" dirty="0" err="1"/>
              <a:t>lab,,,"Denis</a:t>
            </a:r>
            <a:r>
              <a:rPr lang="en-US" sz="1600" b="0" dirty="0"/>
              <a:t>, </a:t>
            </a:r>
            <a:r>
              <a:rPr lang="en-US" sz="1600" b="0" dirty="0" err="1"/>
              <a:t>Anant</a:t>
            </a:r>
            <a:r>
              <a:rPr lang="en-US" sz="1600" b="0" dirty="0"/>
              <a:t>, &amp; Neil",</a:t>
            </a:r>
            <a:br>
              <a:rPr lang="en-US" sz="1600" b="0" dirty="0"/>
            </a:br>
            <a:r>
              <a:rPr lang="en-US" sz="1600" b="0" dirty="0"/>
              <a:t>5,9-Feb,Best Practices for Data Science </a:t>
            </a:r>
            <a:r>
              <a:rPr lang="en-US" sz="1600" b="0" dirty="0" err="1"/>
              <a:t>Projects,,,Dickerson</a:t>
            </a:r>
            <a:r>
              <a:rPr lang="en-US" sz="1600" b="0" dirty="0"/>
              <a:t>,</a:t>
            </a:r>
            <a:endParaRPr lang="en-US" b="0" dirty="0"/>
          </a:p>
          <a:p>
            <a:r>
              <a:rPr lang="en-US" dirty="0"/>
              <a:t>Don’t write your own CSV or JSON parser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(We’ll use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pandas</a:t>
            </a:r>
            <a:r>
              <a:rPr lang="en-US" dirty="0"/>
              <a:t> to do this much more easily and efficiently)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698230" y="2353456"/>
            <a:ext cx="1124262" cy="61459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790669" y="3090472"/>
            <a:ext cx="1124262" cy="61459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2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57200" y="4305924"/>
            <a:ext cx="7997252" cy="14989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csv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with open(“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schedule.csv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 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rb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 as f: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reader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csv.reader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(f, delimiter=“,”,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quotechar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=’”’)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for row in reader: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print(row)</a:t>
            </a:r>
          </a:p>
        </p:txBody>
      </p:sp>
    </p:spTree>
    <p:extLst>
      <p:ext uri="{BB962C8B-B14F-4D97-AF65-F5344CB8AC3E}">
        <p14:creationId xmlns:p14="http://schemas.microsoft.com/office/powerpoint/2010/main" val="67703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378315" cy="1371600"/>
          </a:xfrm>
        </p:spPr>
        <p:txBody>
          <a:bodyPr/>
          <a:lstStyle/>
          <a:p>
            <a:r>
              <a:rPr lang="en-US" dirty="0"/>
              <a:t>JSON Files &amp; Strings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JSON is a method for </a:t>
            </a:r>
            <a:r>
              <a:rPr lang="en-US" dirty="0">
                <a:solidFill>
                  <a:schemeClr val="tx2"/>
                </a:solidFill>
              </a:rPr>
              <a:t>serializing</a:t>
            </a:r>
            <a:r>
              <a:rPr lang="en-US" dirty="0"/>
              <a:t> objects: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Convert an object into a string (done in Java in 131/132?)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Deserialization</a:t>
            </a:r>
            <a:r>
              <a:rPr lang="en-US" b="0" dirty="0"/>
              <a:t> converts a string back to an object</a:t>
            </a:r>
          </a:p>
          <a:p>
            <a:r>
              <a:rPr lang="en-US" dirty="0"/>
              <a:t>Easy for humans to read (and sanity check, edit)</a:t>
            </a:r>
          </a:p>
          <a:p>
            <a:r>
              <a:rPr lang="en-US" dirty="0"/>
              <a:t>Defined by three universal data 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383" y="3954372"/>
            <a:ext cx="4464154" cy="8435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Images from: 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www.json.org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83" y="4784603"/>
            <a:ext cx="4462272" cy="8432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35" y="4797933"/>
            <a:ext cx="0" cy="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83" y="5503884"/>
            <a:ext cx="4462272" cy="2074434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5988987" y="4114542"/>
            <a:ext cx="2443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 dictionary, Java Map, hash table, </a:t>
            </a:r>
            <a:r>
              <a:rPr lang="en-US" sz="1400" dirty="0" err="1"/>
              <a:t>etc</a:t>
            </a:r>
            <a:r>
              <a:rPr lang="en-US" sz="1400" dirty="0"/>
              <a:t> </a:t>
            </a:r>
            <a:r>
              <a:rPr lang="mr-IN" sz="1400" dirty="0"/>
              <a:t>…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5988987" y="4944595"/>
            <a:ext cx="2443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 list, Java array, vector, </a:t>
            </a:r>
            <a:r>
              <a:rPr lang="en-US" sz="1400" dirty="0" err="1"/>
              <a:t>etc</a:t>
            </a:r>
            <a:r>
              <a:rPr lang="en-US" sz="1400" dirty="0"/>
              <a:t> </a:t>
            </a:r>
            <a:r>
              <a:rPr lang="mr-IN" sz="1400" dirty="0"/>
              <a:t>…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5988987" y="5805624"/>
            <a:ext cx="24433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 string, float, </a:t>
            </a:r>
            <a:r>
              <a:rPr lang="en-US" sz="1400" dirty="0" err="1"/>
              <a:t>int</a:t>
            </a:r>
            <a:r>
              <a:rPr lang="en-US" sz="1400" dirty="0"/>
              <a:t>, </a:t>
            </a:r>
            <a:r>
              <a:rPr lang="en-US" sz="1400" dirty="0" err="1"/>
              <a:t>boolean</a:t>
            </a:r>
            <a:r>
              <a:rPr lang="en-US" sz="1400" dirty="0"/>
              <a:t>, JSON object, JSON array, </a:t>
            </a:r>
            <a:r>
              <a:rPr lang="mr-IN" sz="1400" dirty="0"/>
              <a:t>…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812383" y="6126163"/>
            <a:ext cx="4462272" cy="145215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38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18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built-in types: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“Strings”</a:t>
            </a:r>
            <a:r>
              <a:rPr lang="en-US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1.0</a:t>
            </a:r>
            <a:r>
              <a:rPr lang="en-US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False</a:t>
            </a:r>
            <a:r>
              <a:rPr lang="en-US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None</a:t>
            </a:r>
          </a:p>
          <a:p>
            <a:r>
              <a:rPr lang="en-US" dirty="0"/>
              <a:t>Lists: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[“Goodbye”, “Cruel”, “World”]</a:t>
            </a:r>
          </a:p>
          <a:p>
            <a:r>
              <a:rPr lang="en-US" dirty="0"/>
              <a:t>Dictionaries: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{“hello”: “bonjour”, “goodbye”, “au revoir”}</a:t>
            </a:r>
          </a:p>
          <a:p>
            <a:r>
              <a:rPr lang="en-US" dirty="0"/>
              <a:t>Dictionaries within lists within dictionaries within lists:</a:t>
            </a:r>
          </a:p>
          <a:p>
            <a:r>
              <a:rPr lang="en-US" sz="1800" b="0" dirty="0">
                <a:latin typeface="Courier" charset="0"/>
                <a:ea typeface="Courier" charset="0"/>
                <a:cs typeface="Courier" charset="0"/>
              </a:rPr>
              <a:t>[1, 2, {“Help”:[</a:t>
            </a:r>
            <a:br>
              <a:rPr lang="en-US" sz="18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b="0" dirty="0">
                <a:latin typeface="Courier" charset="0"/>
                <a:ea typeface="Courier" charset="0"/>
                <a:cs typeface="Courier" charset="0"/>
              </a:rPr>
              <a:t>		  “I’m”, {“trapped”: “in”}, </a:t>
            </a:r>
            <a:br>
              <a:rPr lang="en-US" sz="18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b="0" dirty="0">
                <a:latin typeface="Courier" charset="0"/>
                <a:ea typeface="Courier" charset="0"/>
                <a:cs typeface="Courier" charset="0"/>
              </a:rPr>
              <a:t>		  “CMSC320”</a:t>
            </a:r>
            <a:br>
              <a:rPr lang="en-US" sz="18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800" b="0" dirty="0">
                <a:latin typeface="Courier" charset="0"/>
                <a:ea typeface="Courier" charset="0"/>
                <a:cs typeface="Courier" charset="0"/>
              </a:rPr>
              <a:t>		  ]}]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1409" y="4244897"/>
            <a:ext cx="1881266" cy="188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0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From Twitter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524318"/>
            <a:ext cx="7997252" cy="120389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GET https://</a:t>
            </a:r>
            <a:r>
              <a:rPr lang="en-US" sz="1600" b="0" dirty="0" err="1">
                <a:latin typeface="Courier" charset="0"/>
                <a:ea typeface="Courier" charset="0"/>
                <a:cs typeface="Courier" charset="0"/>
              </a:rPr>
              <a:t>api.twitter.com</a:t>
            </a:r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/1.1/friends/</a:t>
            </a:r>
            <a:r>
              <a:rPr lang="en-US" sz="1600" b="0" dirty="0" err="1">
                <a:latin typeface="Courier" charset="0"/>
                <a:ea typeface="Courier" charset="0"/>
                <a:cs typeface="Courier" charset="0"/>
              </a:rPr>
              <a:t>list.json?cursor</a:t>
            </a:r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=-1&amp;screen_name=</a:t>
            </a:r>
            <a:r>
              <a:rPr lang="en-US" sz="1600" b="0" dirty="0" err="1">
                <a:latin typeface="Courier" charset="0"/>
                <a:ea typeface="Courier" charset="0"/>
                <a:cs typeface="Courier" charset="0"/>
              </a:rPr>
              <a:t>twitterapi&amp;skip_status</a:t>
            </a:r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1600" b="0" dirty="0" err="1">
                <a:latin typeface="Courier" charset="0"/>
                <a:ea typeface="Courier" charset="0"/>
                <a:cs typeface="Courier" charset="0"/>
              </a:rPr>
              <a:t>true&amp;include_user_entities</a:t>
            </a:r>
            <a:r>
              <a:rPr lang="en-US" sz="1600" b="0" dirty="0">
                <a:latin typeface="Courier" charset="0"/>
                <a:ea typeface="Courier" charset="0"/>
                <a:cs typeface="Courier" charset="0"/>
              </a:rPr>
              <a:t>=false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57200" y="2895918"/>
            <a:ext cx="7997252" cy="3459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{</a:t>
            </a:r>
            <a:br>
              <a:rPr lang="en-US" sz="1600" dirty="0"/>
            </a:br>
            <a:r>
              <a:rPr lang="en-US" sz="1600" dirty="0"/>
              <a:t>	"</a:t>
            </a:r>
            <a:r>
              <a:rPr lang="en-US" sz="1600" dirty="0" err="1"/>
              <a:t>previous_cursor</a:t>
            </a:r>
            <a:r>
              <a:rPr lang="en-US" sz="1600" dirty="0"/>
              <a:t>": 0,</a:t>
            </a:r>
          </a:p>
          <a:p>
            <a:r>
              <a:rPr lang="en-US" sz="1600" dirty="0"/>
              <a:t>	"</a:t>
            </a:r>
            <a:r>
              <a:rPr lang="en-US" sz="1600" dirty="0" err="1"/>
              <a:t>previous_cursor_str</a:t>
            </a:r>
            <a:r>
              <a:rPr lang="en-US" sz="1600" dirty="0"/>
              <a:t>": "0",</a:t>
            </a:r>
          </a:p>
          <a:p>
            <a:r>
              <a:rPr lang="en-US" sz="1600" dirty="0"/>
              <a:t>	"</a:t>
            </a:r>
            <a:r>
              <a:rPr lang="en-US" sz="1600" dirty="0" err="1"/>
              <a:t>next_cursor</a:t>
            </a:r>
            <a:r>
              <a:rPr lang="en-US" sz="1600" dirty="0"/>
              <a:t>": 1333504313713126852,</a:t>
            </a:r>
          </a:p>
          <a:p>
            <a:r>
              <a:rPr lang="en-US" sz="1600" dirty="0"/>
              <a:t>	"users": [{</a:t>
            </a:r>
          </a:p>
          <a:p>
            <a:r>
              <a:rPr lang="en-US" sz="1600" dirty="0"/>
              <a:t>		"</a:t>
            </a:r>
            <a:r>
              <a:rPr lang="en-US" sz="1600" dirty="0" err="1"/>
              <a:t>profile_sidebar_fill_color</a:t>
            </a:r>
            <a:r>
              <a:rPr lang="en-US" sz="1600" dirty="0"/>
              <a:t>": "252429",</a:t>
            </a:r>
          </a:p>
          <a:p>
            <a:r>
              <a:rPr lang="en-US" sz="1600" dirty="0"/>
              <a:t>		"</a:t>
            </a:r>
            <a:r>
              <a:rPr lang="en-US" sz="1600" dirty="0" err="1"/>
              <a:t>profile_sidebar_border_color</a:t>
            </a:r>
            <a:r>
              <a:rPr lang="en-US" sz="1600" dirty="0"/>
              <a:t>": "181A1E",</a:t>
            </a:r>
          </a:p>
          <a:p>
            <a:r>
              <a:rPr lang="en-US" sz="1600" dirty="0"/>
              <a:t>		"</a:t>
            </a:r>
            <a:r>
              <a:rPr lang="en-US" sz="1600" dirty="0" err="1"/>
              <a:t>profile_background_tile</a:t>
            </a:r>
            <a:r>
              <a:rPr lang="en-US" sz="1600" dirty="0"/>
              <a:t>": false,</a:t>
            </a:r>
          </a:p>
          <a:p>
            <a:r>
              <a:rPr lang="en-US" sz="1600" dirty="0"/>
              <a:t>		"name": "Sylvain Carle",</a:t>
            </a:r>
          </a:p>
          <a:p>
            <a:r>
              <a:rPr lang="en-US" sz="1600" dirty="0"/>
              <a:t>		"</a:t>
            </a:r>
            <a:r>
              <a:rPr lang="en-US" sz="1600" dirty="0" err="1"/>
              <a:t>profile_image_url</a:t>
            </a:r>
            <a:r>
              <a:rPr lang="en-US" sz="1600" dirty="0"/>
              <a:t>": "http://a0.twimg.com/</a:t>
            </a:r>
            <a:r>
              <a:rPr lang="en-US" sz="1600" dirty="0" err="1"/>
              <a:t>profile_images</a:t>
            </a:r>
            <a:r>
              <a:rPr lang="en-US" sz="1600" dirty="0"/>
              <a:t>/2838630046/4b82e286a659fae310012520f4f756bb_normal.png",</a:t>
            </a:r>
          </a:p>
          <a:p>
            <a:r>
              <a:rPr lang="en-US" sz="1600" dirty="0"/>
              <a:t>		"</a:t>
            </a:r>
            <a:r>
              <a:rPr lang="en-US" sz="1600" dirty="0" err="1"/>
              <a:t>created_at</a:t>
            </a:r>
            <a:r>
              <a:rPr lang="en-US" sz="1600" dirty="0"/>
              <a:t>": "Thu Jan 18 00:10:45 +0000 2007", </a:t>
            </a:r>
            <a:r>
              <a:rPr lang="mr-IN" sz="1600" dirty="0"/>
              <a:t>…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11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JSON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Repeat: </a:t>
            </a:r>
            <a:r>
              <a:rPr lang="en-US" dirty="0">
                <a:solidFill>
                  <a:schemeClr val="tx2"/>
                </a:solidFill>
              </a:rPr>
              <a:t>don’t</a:t>
            </a:r>
            <a:r>
              <a:rPr lang="en-US" dirty="0"/>
              <a:t> write your own CSV or JSON parser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https://</a:t>
            </a:r>
            <a:r>
              <a:rPr lang="en-US" b="0" dirty="0" err="1"/>
              <a:t>news.ycombinator.com</a:t>
            </a:r>
            <a:r>
              <a:rPr lang="en-US" b="0" dirty="0"/>
              <a:t>/</a:t>
            </a:r>
            <a:r>
              <a:rPr lang="en-US" b="0" dirty="0" err="1"/>
              <a:t>item?id</a:t>
            </a:r>
            <a:r>
              <a:rPr lang="en-US" b="0" dirty="0"/>
              <a:t>=7796268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rsdy.github.io</a:t>
            </a:r>
            <a:r>
              <a:rPr lang="en-US" b="0" dirty="0"/>
              <a:t>/posts/</a:t>
            </a:r>
            <a:r>
              <a:rPr lang="en-US" b="0" dirty="0" err="1"/>
              <a:t>dont_write_your_json_parser_plz.html</a:t>
            </a:r>
            <a:endParaRPr lang="en-US" b="0" dirty="0"/>
          </a:p>
          <a:p>
            <a:r>
              <a:rPr lang="en-US" dirty="0"/>
              <a:t>Python comes with a fine JSON parser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3511447"/>
            <a:ext cx="7997252" cy="19599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api.twitter.com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/1.1/statuses/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user_timeline.json?screen_name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JohnPDickerson&amp;count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=100”,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auth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auth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data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json.loads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r.content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5645227"/>
            <a:ext cx="7997252" cy="96187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json.load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some_file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 # loads JSON from a file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json.dump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json_obj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some_file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 # writes JSON to file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json.dumps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json_obj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 # returns JSON string</a:t>
            </a:r>
          </a:p>
        </p:txBody>
      </p:sp>
    </p:spTree>
    <p:extLst>
      <p:ext uri="{BB962C8B-B14F-4D97-AF65-F5344CB8AC3E}">
        <p14:creationId xmlns:p14="http://schemas.microsoft.com/office/powerpoint/2010/main" val="123922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78829"/>
          </a:xfrm>
        </p:spPr>
        <p:txBody>
          <a:bodyPr>
            <a:normAutofit/>
          </a:bodyPr>
          <a:lstStyle/>
          <a:p>
            <a:r>
              <a:rPr lang="en-US" dirty="0"/>
              <a:t>Register on Piazza: </a:t>
            </a:r>
            <a:r>
              <a:rPr lang="en-US" b="0" dirty="0" err="1">
                <a:latin typeface="Helvetica Neue" charset="0"/>
              </a:rPr>
              <a:t>piazza.com</a:t>
            </a:r>
            <a:r>
              <a:rPr lang="en-US" b="0" dirty="0">
                <a:latin typeface="Helvetica Neue" charset="0"/>
              </a:rPr>
              <a:t>/</a:t>
            </a:r>
            <a:r>
              <a:rPr lang="en-US" b="0" dirty="0" err="1">
                <a:latin typeface="Helvetica Neue" charset="0"/>
              </a:rPr>
              <a:t>umd</a:t>
            </a:r>
            <a:r>
              <a:rPr lang="en-US" b="0" dirty="0">
                <a:latin typeface="Helvetica Neue" charset="0"/>
              </a:rPr>
              <a:t>/fall2019/cmsc320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267 have registered already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31 have not registered yet</a:t>
            </a:r>
          </a:p>
          <a:p>
            <a:endParaRPr lang="en-US" b="0" dirty="0"/>
          </a:p>
          <a:p>
            <a:r>
              <a:rPr lang="en-US" dirty="0"/>
              <a:t>If you were on Piazza, you’d know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Project 0 is out!</a:t>
            </a:r>
            <a:r>
              <a:rPr lang="en-US" b="0" dirty="0"/>
              <a:t>  It is “due” this Wednesday evening.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Link: </a:t>
            </a:r>
            <a:r>
              <a:rPr lang="en-US" sz="1600" dirty="0">
                <a:hlinkClick r:id="rId2"/>
              </a:rPr>
              <a:t>https://github.com/cmsc320/fall2019/tree/master/project0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  <a:p>
            <a:r>
              <a:rPr lang="en-US" dirty="0"/>
              <a:t>We’ve also linked some </a:t>
            </a:r>
            <a:r>
              <a:rPr lang="en-US" dirty="0">
                <a:solidFill>
                  <a:schemeClr val="tx2"/>
                </a:solidFill>
              </a:rPr>
              <a:t>reading</a:t>
            </a:r>
            <a:r>
              <a:rPr lang="en-US" dirty="0"/>
              <a:t> for the week!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First </a:t>
            </a:r>
            <a:r>
              <a:rPr lang="en-US" b="0" dirty="0">
                <a:solidFill>
                  <a:schemeClr val="tx2"/>
                </a:solidFill>
              </a:rPr>
              <a:t>quiz</a:t>
            </a:r>
            <a:r>
              <a:rPr lang="en-US" b="0" dirty="0"/>
              <a:t> is due Thursday at noon; on ELMS now.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90314" y="2183502"/>
            <a:ext cx="314873" cy="2867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332" y="2560344"/>
            <a:ext cx="370837" cy="370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6850" y="4116172"/>
            <a:ext cx="2458387" cy="219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1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XML, XHTML, HTML files and Strings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Still hugely popular online, but JSON has essentially replaced XML for: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Asynchronous browser </a:t>
            </a:r>
            <a:r>
              <a:rPr lang="en-US" b="0" dirty="0">
                <a:sym typeface="Wingdings"/>
              </a:rPr>
              <a:t> </a:t>
            </a:r>
            <a:r>
              <a:rPr lang="en-US" b="0" dirty="0"/>
              <a:t>server calls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Many (most?) newer web APIs</a:t>
            </a:r>
          </a:p>
          <a:p>
            <a:r>
              <a:rPr lang="en-US" dirty="0"/>
              <a:t>XML is a hierarchical markup language:</a:t>
            </a:r>
          </a:p>
          <a:p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&lt;tag attribute=“value1”&gt;</a:t>
            </a:r>
            <a:br>
              <a:rPr lang="en-US" sz="17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	&lt;</a:t>
            </a:r>
            <a:r>
              <a:rPr lang="en-US" sz="1700" b="0" dirty="0" err="1">
                <a:latin typeface="Courier" charset="0"/>
                <a:ea typeface="Courier" charset="0"/>
                <a:cs typeface="Courier" charset="0"/>
              </a:rPr>
              <a:t>subtag</a:t>
            </a: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17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		Some content goes here</a:t>
            </a:r>
            <a:br>
              <a:rPr lang="en-US" sz="17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	&lt;/</a:t>
            </a:r>
            <a:r>
              <a:rPr lang="en-US" sz="1700" b="0" dirty="0" err="1">
                <a:latin typeface="Courier" charset="0"/>
                <a:ea typeface="Courier" charset="0"/>
                <a:cs typeface="Courier" charset="0"/>
              </a:rPr>
              <a:t>subtag</a:t>
            </a: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&gt;</a:t>
            </a:r>
            <a:br>
              <a:rPr lang="en-US" sz="17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	&lt;</a:t>
            </a:r>
            <a:r>
              <a:rPr lang="en-US" sz="1700" b="0" dirty="0" err="1">
                <a:latin typeface="Courier" charset="0"/>
                <a:ea typeface="Courier" charset="0"/>
                <a:cs typeface="Courier" charset="0"/>
              </a:rPr>
              <a:t>openclosetag</a:t>
            </a: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 attribute=“value2” /&gt;</a:t>
            </a:r>
            <a:br>
              <a:rPr lang="en-US" sz="1700" b="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700" b="0" dirty="0">
                <a:latin typeface="Courier" charset="0"/>
                <a:ea typeface="Courier" charset="0"/>
                <a:cs typeface="Courier" charset="0"/>
              </a:rPr>
              <a:t>&lt;/tag&gt;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/>
              <a:t>You probably won’t see much XML, but you will see plenty of HTML, its substantially less well-behaved cousin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Example XML from: Zico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Kolter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4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7A761-2B1D-C24B-BE75-EC10FB83D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Object Model (DOM)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88A9AF-0689-0348-AFFC-341B243B5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/>
              <a:t>XML encodes Document-Object Models (“the DOM”)</a:t>
            </a:r>
          </a:p>
          <a:p>
            <a:endParaRPr lang="en-US" sz="2000" dirty="0"/>
          </a:p>
          <a:p>
            <a:r>
              <a:rPr lang="en-US" sz="2000" dirty="0"/>
              <a:t>The DOM is tree-structured.</a:t>
            </a:r>
          </a:p>
          <a:p>
            <a:endParaRPr lang="en-US" sz="2000" dirty="0"/>
          </a:p>
          <a:p>
            <a:r>
              <a:rPr lang="en-US" sz="2000" dirty="0"/>
              <a:t>Easy to work with!  Everything is encoded via links.</a:t>
            </a:r>
          </a:p>
          <a:p>
            <a:endParaRPr lang="en-US" sz="2000" dirty="0"/>
          </a:p>
          <a:p>
            <a:r>
              <a:rPr lang="en-US" sz="2000" dirty="0"/>
              <a:t>Can be </a:t>
            </a:r>
            <a:r>
              <a:rPr lang="en-US" sz="2000" dirty="0">
                <a:solidFill>
                  <a:schemeClr val="tx2"/>
                </a:solidFill>
              </a:rPr>
              <a:t>huge</a:t>
            </a:r>
            <a:r>
              <a:rPr lang="en-US" sz="2000" dirty="0"/>
              <a:t>, &amp; mostly full of stuff you don’t need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31599-E002-0A43-9151-E61D8B519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57C5E0-78BF-114A-8BA9-B6E70E569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40" y="1739899"/>
            <a:ext cx="4273550" cy="441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26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SAX (Simple API for XML) is an alternative “lightweight” way to process XML. </a:t>
            </a:r>
          </a:p>
          <a:p>
            <a:endParaRPr lang="en-US" dirty="0"/>
          </a:p>
          <a:p>
            <a:r>
              <a:rPr lang="en-US" dirty="0"/>
              <a:t>A SAX parser generates a stream of events as it parses the XML file. The programmer registers handlers for each one. </a:t>
            </a:r>
          </a:p>
          <a:p>
            <a:endParaRPr lang="en-US" dirty="0"/>
          </a:p>
          <a:p>
            <a:r>
              <a:rPr lang="en-US" dirty="0"/>
              <a:t>It allows a programmer to handle only parts of the data structure.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06562-BDEE-6A41-9445-7E2802852321}"/>
              </a:ext>
            </a:extLst>
          </p:cNvPr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Example from John Canny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6D4296-0308-E949-80B3-D752DA2B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77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Scraping HTML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 </a:t>
            </a:r>
            <a:r>
              <a:rPr lang="mr-IN" dirty="0"/>
              <a:t>–</a:t>
            </a:r>
            <a:r>
              <a:rPr lang="en-US" dirty="0"/>
              <a:t> the specification </a:t>
            </a:r>
            <a:r>
              <a:rPr lang="mr-IN" dirty="0"/>
              <a:t>–</a:t>
            </a:r>
            <a:r>
              <a:rPr lang="en-US" dirty="0"/>
              <a:t> is fairly pure</a:t>
            </a:r>
          </a:p>
          <a:p>
            <a:r>
              <a:rPr lang="en-US" dirty="0"/>
              <a:t>HTML </a:t>
            </a:r>
            <a:r>
              <a:rPr lang="mr-IN" dirty="0"/>
              <a:t>–</a:t>
            </a:r>
            <a:r>
              <a:rPr lang="en-US" dirty="0"/>
              <a:t> what you find on the web </a:t>
            </a:r>
            <a:r>
              <a:rPr lang="mr-IN" dirty="0"/>
              <a:t>–</a:t>
            </a:r>
            <a:r>
              <a:rPr lang="en-US" dirty="0"/>
              <a:t> is horrifying</a:t>
            </a:r>
          </a:p>
          <a:p>
            <a:r>
              <a:rPr lang="en-US" dirty="0"/>
              <a:t>We’ll use </a:t>
            </a:r>
            <a:r>
              <a:rPr lang="en-US" dirty="0" err="1"/>
              <a:t>BeautifulSoup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 install -c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asmeurer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 beautiful-soup=4.3.2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466" y="1404937"/>
            <a:ext cx="1630154" cy="163015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57200" y="3511446"/>
            <a:ext cx="7997252" cy="32144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requests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from bs4 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BeautifulSoup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cs.umd.edu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/class/fall2019/cmsc320/” 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root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BeautifulSoup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r.content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root.find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(“div”, id=“schedule”)\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.find(“table”)\              # find all schedule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.find(“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tbody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findAll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(“a”)  # links for CMSC320</a:t>
            </a:r>
          </a:p>
        </p:txBody>
      </p:sp>
    </p:spTree>
    <p:extLst>
      <p:ext uri="{BB962C8B-B14F-4D97-AF65-F5344CB8AC3E}">
        <p14:creationId xmlns:p14="http://schemas.microsoft.com/office/powerpoint/2010/main" val="135986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web scraper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599"/>
            <a:ext cx="7620000" cy="497332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Totally not hypothetical situation: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You really want to learn about data science, so you choose to download all of last semester’s CMSC320 lecture slides to wallpaper your room </a:t>
            </a:r>
            <a:r>
              <a:rPr lang="mr-IN" b="0" dirty="0"/>
              <a:t>…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mr-IN" b="0" dirty="0"/>
              <a:t>…</a:t>
            </a:r>
            <a:r>
              <a:rPr lang="en-US" b="0" dirty="0"/>
              <a:t> but you now have carpal tunnel syndrome from clicking refresh on Piazza last night, and can no longer click on the PDF and PPTX links.</a:t>
            </a:r>
          </a:p>
          <a:p>
            <a:r>
              <a:rPr lang="en-US" dirty="0"/>
              <a:t>Hopeless?  No!  Earlier, you built a scraper to do this!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Sort of.  You only want PDF and PPTX files, not links to other websites or files.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4452077"/>
            <a:ext cx="7997252" cy="118422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lnks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root.find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(“div”, id=“schedule”)\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.find(“table”)\              # find all schedule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.find(“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tbody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findAll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(“a”)  # links for CMSC320</a:t>
            </a:r>
          </a:p>
        </p:txBody>
      </p:sp>
    </p:spTree>
    <p:extLst>
      <p:ext uri="{BB962C8B-B14F-4D97-AF65-F5344CB8AC3E}">
        <p14:creationId xmlns:p14="http://schemas.microsoft.com/office/powerpoint/2010/main" val="23649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757410" cy="4373563"/>
          </a:xfrm>
        </p:spPr>
        <p:txBody>
          <a:bodyPr/>
          <a:lstStyle/>
          <a:p>
            <a:r>
              <a:rPr lang="en-US" dirty="0"/>
              <a:t>Given a list of URLs (strings), how do I find only those strings that end in *.pdf or *.</a:t>
            </a:r>
            <a:r>
              <a:rPr lang="en-US" dirty="0" err="1"/>
              <a:t>pptx</a:t>
            </a:r>
            <a:r>
              <a:rPr lang="en-US" dirty="0"/>
              <a:t>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Regular expressions!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(Actually Python strings come with a built-in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endswith</a:t>
            </a:r>
            <a:r>
              <a:rPr lang="en-US" b="0" dirty="0"/>
              <a:t> function.)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r>
              <a:rPr lang="en-US" dirty="0"/>
              <a:t>What about .</a:t>
            </a:r>
            <a:r>
              <a:rPr lang="en-US" dirty="0" err="1"/>
              <a:t>pDf</a:t>
            </a:r>
            <a:r>
              <a:rPr lang="en-US" dirty="0"/>
              <a:t> or .</a:t>
            </a:r>
            <a:r>
              <a:rPr lang="en-US" dirty="0" err="1"/>
              <a:t>pPTx</a:t>
            </a:r>
            <a:r>
              <a:rPr lang="en-US" dirty="0"/>
              <a:t>, still legal extensions for PDF/PPTX?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Regular expressions!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(Or cheat the system again: built-in string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lower</a:t>
            </a:r>
            <a:r>
              <a:rPr lang="en-US" b="0" dirty="0"/>
              <a:t> function.)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7200" y="3672589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“this_is_a_filename.pdf”.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endswith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((“.pdf”, “.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pptx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57200" y="5592577"/>
            <a:ext cx="7997252" cy="88317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“tHiS_IS_a_FileNAme.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”.lower().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endswith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									   (“.pdf”, “.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pptx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”))</a:t>
            </a:r>
          </a:p>
        </p:txBody>
      </p:sp>
    </p:spTree>
    <p:extLst>
      <p:ext uri="{BB962C8B-B14F-4D97-AF65-F5344CB8AC3E}">
        <p14:creationId xmlns:p14="http://schemas.microsoft.com/office/powerpoint/2010/main" val="717512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921" y="44970"/>
            <a:ext cx="5766841" cy="39237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855" y="4057393"/>
            <a:ext cx="69596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92558"/>
            <a:ext cx="6723089" cy="926574"/>
          </a:xfrm>
        </p:spPr>
        <p:txBody>
          <a:bodyPr/>
          <a:lstStyle/>
          <a:p>
            <a:r>
              <a:rPr lang="en-US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7850"/>
            <a:ext cx="7997252" cy="5037940"/>
          </a:xfrm>
        </p:spPr>
        <p:txBody>
          <a:bodyPr/>
          <a:lstStyle/>
          <a:p>
            <a:r>
              <a:rPr lang="en-US" dirty="0"/>
              <a:t>Used to </a:t>
            </a:r>
            <a:r>
              <a:rPr lang="en-US" dirty="0">
                <a:solidFill>
                  <a:schemeClr val="tx2"/>
                </a:solidFill>
              </a:rPr>
              <a:t>search</a:t>
            </a:r>
            <a:r>
              <a:rPr lang="en-US" dirty="0"/>
              <a:t> for specific elements, or groups of elements, that match a pattern</a:t>
            </a:r>
          </a:p>
          <a:p>
            <a:endParaRPr lang="en-US" dirty="0"/>
          </a:p>
          <a:p>
            <a:r>
              <a:rPr lang="en-US" dirty="0"/>
              <a:t>Indispensable for data munging and wrangling</a:t>
            </a:r>
          </a:p>
          <a:p>
            <a:endParaRPr lang="en-US" dirty="0"/>
          </a:p>
          <a:p>
            <a:r>
              <a:rPr lang="en-US" dirty="0"/>
              <a:t>Many constructs to search a variety of different patterns</a:t>
            </a:r>
          </a:p>
          <a:p>
            <a:endParaRPr lang="en-US" dirty="0"/>
          </a:p>
          <a:p>
            <a:r>
              <a:rPr lang="en-US" dirty="0"/>
              <a:t>Many languages/libraries (including Python) allow “compiling”</a:t>
            </a:r>
          </a:p>
          <a:p>
            <a:r>
              <a:rPr lang="en-US" b="0" dirty="0"/>
              <a:t>	Much faster for repeated applications of the regex pattern</a:t>
            </a:r>
          </a:p>
          <a:p>
            <a:r>
              <a:rPr lang="en-US" b="0" dirty="0"/>
              <a:t>	https://</a:t>
            </a:r>
            <a:r>
              <a:rPr lang="en-US" b="0" dirty="0" err="1"/>
              <a:t>blog.codinghorror.com</a:t>
            </a:r>
            <a:r>
              <a:rPr lang="en-US" b="0" dirty="0"/>
              <a:t>/to-compile-or-not-to-compile/</a:t>
            </a:r>
          </a:p>
          <a:p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5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92558"/>
            <a:ext cx="6723089" cy="926574"/>
          </a:xfrm>
        </p:spPr>
        <p:txBody>
          <a:bodyPr/>
          <a:lstStyle/>
          <a:p>
            <a:r>
              <a:rPr lang="en-US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7850"/>
            <a:ext cx="7620000" cy="4373563"/>
          </a:xfrm>
        </p:spPr>
        <p:txBody>
          <a:bodyPr/>
          <a:lstStyle/>
          <a:p>
            <a:r>
              <a:rPr lang="en-US" dirty="0"/>
              <a:t>Used to </a:t>
            </a:r>
            <a:r>
              <a:rPr lang="en-US" dirty="0">
                <a:solidFill>
                  <a:schemeClr val="tx2"/>
                </a:solidFill>
              </a:rPr>
              <a:t>search</a:t>
            </a:r>
            <a:r>
              <a:rPr lang="en-US" dirty="0"/>
              <a:t> for specific elements, or groups of elements, that match a 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2113617"/>
            <a:ext cx="7997252" cy="13790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import re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Find the index of the 1st occurrence of “cmsc320”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match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re.search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(r”cmsc320”, text)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match.start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 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3626375"/>
            <a:ext cx="7997252" cy="72077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Does start of text match “cmsc320”?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match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re.match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(r”cmsc320”, text)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57200" y="4464579"/>
            <a:ext cx="7997252" cy="128683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Iterate over all matches for “cmsc320” in text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for match in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re.finditer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(r”cmsc320”, text):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match.start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 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57200" y="5868839"/>
            <a:ext cx="7997252" cy="72077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Return all matches of “cmsc320” in the text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match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re.findall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(r”cmsc320”, text)</a:t>
            </a:r>
          </a:p>
        </p:txBody>
      </p:sp>
    </p:spTree>
    <p:extLst>
      <p:ext uri="{BB962C8B-B14F-4D97-AF65-F5344CB8AC3E}">
        <p14:creationId xmlns:p14="http://schemas.microsoft.com/office/powerpoint/2010/main" val="188640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Multiple Characters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match sets of characters, or multiple and more elaborate sets and sequences of characters: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the character ‘a’: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the character ‘a’, ‘b’, or ‘c’: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abc</a:t>
            </a:r>
            <a:r>
              <a:rPr lang="en-US" b="0" dirty="0"/>
              <a:t>]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any character except ‘a’, ‘b’, or ‘c’: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[^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abc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]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any digit: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\d</a:t>
            </a:r>
            <a:r>
              <a:rPr lang="en-US" b="0" dirty="0"/>
              <a:t> (=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[0123456789]</a:t>
            </a:r>
            <a:r>
              <a:rPr lang="en-US" b="0" dirty="0"/>
              <a:t> or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[0-9]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any alphanumeric: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\w</a:t>
            </a:r>
            <a:r>
              <a:rPr lang="en-US" b="0" dirty="0"/>
              <a:t> (=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[a-zA-Z0-9_]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any whitespace: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\s</a:t>
            </a:r>
            <a:r>
              <a:rPr lang="en-US" b="0" dirty="0"/>
              <a:t> (=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[ \t\n\r\f\v]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any character: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.</a:t>
            </a:r>
          </a:p>
          <a:p>
            <a:r>
              <a:rPr lang="en-US" dirty="0"/>
              <a:t>Special characters must be escaped: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.^$*+?{}\[]|()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to: Zico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Kolter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93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DBFFB-1C65-0E47-935D-AFF1FEF20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9554C-7AC3-DE49-8171-C5BE9130E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Office hours are posted on the course webpage: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hlinkClick r:id="rId2"/>
              </a:rPr>
              <a:t>https://cmsc320.github.io/</a:t>
            </a: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Subject to change; I will update the course webpage if so!</a:t>
            </a:r>
          </a:p>
          <a:p>
            <a:endParaRPr lang="en-US" b="0" dirty="0"/>
          </a:p>
          <a:p>
            <a:r>
              <a:rPr lang="en-US" dirty="0"/>
              <a:t>Office hours are held in AVW 1120.</a:t>
            </a:r>
            <a:r>
              <a:rPr lang="en-US" b="0" dirty="0"/>
              <a:t>  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(AVW?!  Yuck.)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/>
          </a:p>
          <a:p>
            <a:r>
              <a:rPr lang="en-US" dirty="0"/>
              <a:t>We have coverage before noon and after noon for every weekday (</a:t>
            </a:r>
            <a:r>
              <a:rPr lang="en-US" dirty="0" err="1"/>
              <a:t>MTWThF</a:t>
            </a:r>
            <a:r>
              <a:rPr lang="en-US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TAs will also “cover” Piazza for the working hours of the day on which they are holding office hours.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2F9A3-BEEB-8E41-9863-F24E1FE17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63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Matching sequences and </a:t>
            </a:r>
            <a:r>
              <a:rPr lang="en-US"/>
              <a:t>repeated characters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 few common modifiers (available in Python and most other high-level languages; +, {n}, {n,} </a:t>
            </a:r>
            <a:r>
              <a:rPr lang="en-US" i="1" dirty="0"/>
              <a:t>may</a:t>
            </a:r>
            <a:r>
              <a:rPr lang="en-US" dirty="0"/>
              <a:t> not):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character ‘a’ exactly once: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character ‘a’ zero or once: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character ‘a’ zero or more times: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a*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character ‘a’ one or more times: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a+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Match character ‘a’ exactly </a:t>
            </a:r>
            <a:r>
              <a:rPr lang="en-US" b="0" i="1" dirty="0"/>
              <a:t>n</a:t>
            </a:r>
            <a:r>
              <a:rPr lang="en-US" b="0" dirty="0"/>
              <a:t> times: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a{n}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ea typeface="Courier" charset="0"/>
                <a:cs typeface="Courier" charset="0"/>
              </a:rPr>
              <a:t>Match character ‘a’ at least n times: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a{n,}</a:t>
            </a:r>
          </a:p>
          <a:p>
            <a:r>
              <a:rPr lang="en-US" b="0" dirty="0"/>
              <a:t>Example: match all instances of “University of &lt;somewhere&gt;” where &lt;somewhere&gt; is an alphanumeric string with at least 3 characters: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\s*University\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sof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\s\w{3,}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8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we want to know more than just “did we find a match” or “where is the first match” </a:t>
            </a:r>
            <a:r>
              <a:rPr lang="mr-IN" dirty="0"/>
              <a:t>…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Grouping</a:t>
            </a:r>
            <a:r>
              <a:rPr lang="en-US" dirty="0"/>
              <a:t> asks the regex matcher to keep track of certain portions </a:t>
            </a:r>
            <a:r>
              <a:rPr lang="mr-IN" dirty="0"/>
              <a:t>–</a:t>
            </a:r>
            <a:r>
              <a:rPr lang="en-US" dirty="0"/>
              <a:t> surrounded by (parentheses) </a:t>
            </a:r>
            <a:r>
              <a:rPr lang="mr-IN" dirty="0"/>
              <a:t>–</a:t>
            </a:r>
            <a:r>
              <a:rPr lang="en-US" dirty="0"/>
              <a:t> of the match</a:t>
            </a:r>
          </a:p>
          <a:p>
            <a:pPr algn="ctr"/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*([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Uu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]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niversity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)\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([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Oo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]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)\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(\</a:t>
            </a:r>
            <a:r>
              <a:rPr lang="mr-IN" b="0" dirty="0" err="1">
                <a:latin typeface="Courier New" charset="0"/>
                <a:ea typeface="Courier New" charset="0"/>
                <a:cs typeface="Courier New" charset="0"/>
              </a:rPr>
              <a:t>w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</a:rPr>
              <a:t>{3,})</a:t>
            </a:r>
          </a:p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4392122"/>
            <a:ext cx="7997252" cy="13790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regex = r”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\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s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*([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Uu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]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niversity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)\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s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([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Oo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]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f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)\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s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(\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w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{3,})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re.search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regex, “university Of Maryland” 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m.groups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 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5892564"/>
            <a:ext cx="7997252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('university', 'Of', 'Maryland')</a:t>
            </a:r>
          </a:p>
        </p:txBody>
      </p:sp>
    </p:spTree>
    <p:extLst>
      <p:ext uri="{BB962C8B-B14F-4D97-AF65-F5344CB8AC3E}">
        <p14:creationId xmlns:p14="http://schemas.microsoft.com/office/powerpoint/2010/main" val="189461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Simple Example: Parse an Email Address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])*(?:(?:(?:[^()&lt;&gt;@,;:\\".\[\]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 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 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 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 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 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 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])*))*|(?:[^()&lt;&gt;@,;:\\".\[\]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 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])*)*\&lt;(?:(?:\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])*(?:@(?:[^()&lt;&gt;@,;:\\".\[\] \000-\031]+(?:(?:(?:\ 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 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 )*))*(?:,@(?:(?:\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 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 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])*))*) *:(?:(?:\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])*)?(?:[^()&lt;&gt;@,;:\\".\[\]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 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\000-\031 ]+(?:(?:(?:\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 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 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 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])*))*\&gt;(?:(?:\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])*)|(?:[^()&lt;&gt;@,;:\\".\[\] \000-\031]+(?:(? 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 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])*)*:(?:(?:\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])*(?:(?:(?:[^()&lt;&gt;@,;:\\".\[\]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 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 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 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 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 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 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 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])*))*|(?:[^()&lt;&gt;@,;:\\".\[\] \000- 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 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])*)*\&lt;(?:(?:\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])*(?:@(?:[^()&lt;&gt;@,; 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 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 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 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])*))*(?:,@(?:(?:\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 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 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 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])*))*)*:(?:(?:\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])*)?(?:[^()&lt;&gt;@,;:\\".\[\] \0 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 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 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|(?=[\["()&lt;&gt;@,;:\\".\[\]]))|"(? 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 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 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 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 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])*))*\&gt;(?:(?:\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])*)(?:,\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*( ?:(?:[^()&lt;&gt;@,;:\\".\[\]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 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 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 \["()&lt;&gt;@,;:\\".\[\]]))|"(?:[^\"\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])*))*@(?:(?:\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 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])*))*|(?: 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 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])*)*\&lt;(?:(?:\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 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])*(?:@(?:[^()&lt;&gt;@,;:\\".\[\]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 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 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 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])*))*(?:,@(?:(?:\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 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 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 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])*))*)*:(?:(?:\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])*)? 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 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])*)(?:\.(?:(?: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 "()&lt;&gt;@,;:\\".\[\]]))|"(?:[^\"\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\\]|\\.|(?:(?:\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]))*"(?:(?:\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 *))*@(?:(?:\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 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])*)(?:\ .(?:(?:\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])*(?:[^()&lt;&gt;@,;:\\".\[\] \000-\031]+(?:(?:(?:\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])+|\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 |(?=[\["()&lt;&gt;@,;:\\".\[\]]))|\[([^\[\]\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\\]|\\.)*\](?:(?:\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])*))*\&gt;(?:( ?:\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)?[ 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])*))*)?;\</a:t>
            </a:r>
            <a:r>
              <a:rPr lang="mr-IN" sz="700" b="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sz="700" b="0" dirty="0">
                <a:latin typeface="Courier New" charset="0"/>
                <a:ea typeface="Courier New" charset="0"/>
                <a:cs typeface="Courier New" charset="0"/>
              </a:rPr>
              <a:t>*)</a:t>
            </a:r>
            <a:endParaRPr lang="en-US" sz="700" b="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Mail::RFC822::Address Perl module for RFC 822</a:t>
            </a:r>
          </a:p>
        </p:txBody>
      </p:sp>
    </p:spTree>
    <p:extLst>
      <p:ext uri="{BB962C8B-B14F-4D97-AF65-F5344CB8AC3E}">
        <p14:creationId xmlns:p14="http://schemas.microsoft.com/office/powerpoint/2010/main" val="119883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Raw grouping is useful for one-off exploratory analysis, but may get confusing with longer regexes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Much scarier regexes than that email one exist in the wild </a:t>
            </a:r>
            <a:r>
              <a:rPr lang="mr-IN" b="0" dirty="0"/>
              <a:t>…</a:t>
            </a:r>
            <a:endParaRPr lang="en-US" b="0" dirty="0"/>
          </a:p>
          <a:p>
            <a:endParaRPr lang="en-US" b="0" dirty="0"/>
          </a:p>
          <a:p>
            <a:r>
              <a:rPr lang="en-US" dirty="0">
                <a:solidFill>
                  <a:schemeClr val="tx2"/>
                </a:solidFill>
              </a:rPr>
              <a:t>Named groups</a:t>
            </a:r>
            <a:r>
              <a:rPr lang="en-US" dirty="0"/>
              <a:t> let you attach position-independent identifiers to groups in a regex</a:t>
            </a:r>
          </a:p>
          <a:p>
            <a:pPr algn="ctr"/>
            <a:r>
              <a:rPr lang="en-US" b="0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(?P&lt;</a:t>
            </a:r>
            <a:r>
              <a:rPr lang="en-US" b="0" dirty="0" err="1">
                <a:latin typeface="Courier New" charset="0"/>
                <a:ea typeface="Courier New" charset="0"/>
                <a:cs typeface="Courier New" charset="0"/>
                <a:sym typeface="Wingdings"/>
              </a:rPr>
              <a:t>some_name</a:t>
            </a:r>
            <a:r>
              <a:rPr lang="en-US" b="0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&gt; </a:t>
            </a:r>
            <a:r>
              <a:rPr lang="mr-IN" b="0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…</a:t>
            </a:r>
            <a:r>
              <a:rPr lang="en-US" b="0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) </a:t>
            </a:r>
            <a:endParaRPr lang="en-US" b="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4586992"/>
            <a:ext cx="7997252" cy="13790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regex = "\s*[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Uu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niversity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\s[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Oo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]f\s(?P&lt;school&gt;(\w{3,}))"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m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re.search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regex, “University of Maryland” 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print(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m.group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(‘school’) 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6087434"/>
            <a:ext cx="7997252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'Maryland'</a:t>
            </a:r>
          </a:p>
        </p:txBody>
      </p:sp>
    </p:spTree>
    <p:extLst>
      <p:ext uri="{BB962C8B-B14F-4D97-AF65-F5344CB8AC3E}">
        <p14:creationId xmlns:p14="http://schemas.microsoft.com/office/powerpoint/2010/main" val="352876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Python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en-US" dirty="0"/>
              <a:t> module contains basic functionality for find-and-replace within strings: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more complicated stuff, use regexes: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incorporate groups into the matching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2458395"/>
            <a:ext cx="7997252" cy="41148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”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abcabcabc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”.replace(“a”, ”X”)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2954498"/>
            <a:ext cx="7997252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‘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XbcXbcXbc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`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to: Zico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Kolter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57200" y="3759387"/>
            <a:ext cx="7997252" cy="89266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text = “I love Introduction to Data Science”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re.sub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r”Data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Science”,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r”Schmada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Schmience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 text)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57200" y="4735171"/>
            <a:ext cx="7997252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‘I love Introduction to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Schmada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Schmience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`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57200" y="5571193"/>
            <a:ext cx="7997252" cy="41148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re.sub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(r”(\w+)\s([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cience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 r”\1 \2hmience”, text) </a:t>
            </a:r>
          </a:p>
        </p:txBody>
      </p:sp>
    </p:spTree>
    <p:extLst>
      <p:ext uri="{BB962C8B-B14F-4D97-AF65-F5344CB8AC3E}">
        <p14:creationId xmlns:p14="http://schemas.microsoft.com/office/powerpoint/2010/main" val="236585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Compiled Regexes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83111"/>
          </a:xfrm>
        </p:spPr>
        <p:txBody>
          <a:bodyPr/>
          <a:lstStyle/>
          <a:p>
            <a:r>
              <a:rPr lang="en-US" dirty="0"/>
              <a:t>If you’re going to reuse the same regex many times, or if you aren’t but things are going slowly for some reason, try </a:t>
            </a:r>
            <a:r>
              <a:rPr lang="en-US" dirty="0">
                <a:solidFill>
                  <a:schemeClr val="tx2"/>
                </a:solidFill>
              </a:rPr>
              <a:t>compiling</a:t>
            </a:r>
            <a:r>
              <a:rPr lang="en-US" dirty="0"/>
              <a:t> the regular expression.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https://</a:t>
            </a:r>
            <a:r>
              <a:rPr lang="en-US" b="0" dirty="0" err="1"/>
              <a:t>blog.codinghorror.com</a:t>
            </a:r>
            <a:r>
              <a:rPr lang="en-US" b="0" dirty="0"/>
              <a:t>/to-compile-or-not-to-compile/</a:t>
            </a:r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r>
              <a:rPr lang="en-US" dirty="0"/>
              <a:t>Interested?  CMSC330, CMSC430, CMSC452, talk to 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3357801"/>
            <a:ext cx="7997252" cy="247337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Compile the regular expression “cmsc320”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regex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re.compile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(r”cmsc320”)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# Use it repeatedly to search for matches in text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regex.match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text )    # does start of text match?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regex.search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text )   # find the first match or None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regex.findall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text )  # find all matches</a:t>
            </a:r>
          </a:p>
        </p:txBody>
      </p:sp>
    </p:spTree>
    <p:extLst>
      <p:ext uri="{BB962C8B-B14F-4D97-AF65-F5344CB8AC3E}">
        <p14:creationId xmlns:p14="http://schemas.microsoft.com/office/powerpoint/2010/main" val="27277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a bunch of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457200" y="1214205"/>
            <a:ext cx="7997252" cy="2473378"/>
            <a:chOff x="457200" y="1349115"/>
            <a:chExt cx="7997252" cy="2473378"/>
          </a:xfrm>
        </p:grpSpPr>
        <p:sp>
          <p:nvSpPr>
            <p:cNvPr id="5" name="Rounded Rectangle 4"/>
            <p:cNvSpPr/>
            <p:nvPr/>
          </p:nvSpPr>
          <p:spPr>
            <a:xfrm>
              <a:off x="457200" y="1693890"/>
              <a:ext cx="7997252" cy="2128603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import re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import requests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from bs4 import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BeautifulSoup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try: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	from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urllib.parse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import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urlparse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except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ImportError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: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	from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urlparse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import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urlparse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846164" y="1349115"/>
              <a:ext cx="2323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Import the modules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57200" y="3742653"/>
            <a:ext cx="7997252" cy="2912979"/>
            <a:chOff x="457200" y="3742653"/>
            <a:chExt cx="7997252" cy="2912979"/>
          </a:xfrm>
        </p:grpSpPr>
        <p:sp>
          <p:nvSpPr>
            <p:cNvPr id="6" name="Rounded Rectangle 5"/>
            <p:cNvSpPr/>
            <p:nvPr/>
          </p:nvSpPr>
          <p:spPr>
            <a:xfrm>
              <a:off x="457200" y="4096995"/>
              <a:ext cx="7997252" cy="2558637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# HTTP GET request sent to the URL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r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requests.get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)</a:t>
              </a:r>
            </a:p>
            <a:p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# Use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BeautifulSoup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to parse the GET response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root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BeautifulSoup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r.content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)</a:t>
              </a:r>
            </a:p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lnks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root.find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("div", id="schedule")\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   .find("table")\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   .find("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tbody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").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findAll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("a")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91528" y="3742653"/>
              <a:ext cx="2878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/>
                <a:t>Get some HTML via HTTP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8285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a bunch of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37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457200" y="1214205"/>
            <a:ext cx="7997252" cy="2683240"/>
            <a:chOff x="457200" y="1214205"/>
            <a:chExt cx="7997252" cy="2683240"/>
          </a:xfrm>
        </p:grpSpPr>
        <p:sp>
          <p:nvSpPr>
            <p:cNvPr id="5" name="Rounded Rectangle 4"/>
            <p:cNvSpPr/>
            <p:nvPr/>
          </p:nvSpPr>
          <p:spPr>
            <a:xfrm>
              <a:off x="457200" y="1573971"/>
              <a:ext cx="7997252" cy="2323474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# Cycle through the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for each anchor, checking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# to see if it's a PDF/PPTX link or not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for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lnk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in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lnks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: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lnk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['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']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# If it's a PDF/PPTX link, queue a download   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if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href.lower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().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endswith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(('.pdf', '.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pptx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')):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36696" y="1214205"/>
              <a:ext cx="3132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/>
                <a:t>Parse exactly what you want 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57200" y="4012476"/>
            <a:ext cx="7997252" cy="2677816"/>
            <a:chOff x="457200" y="4012476"/>
            <a:chExt cx="7997252" cy="2677816"/>
          </a:xfrm>
        </p:grpSpPr>
        <p:sp>
          <p:nvSpPr>
            <p:cNvPr id="7" name="Rounded Rectangle 6"/>
            <p:cNvSpPr/>
            <p:nvPr/>
          </p:nvSpPr>
          <p:spPr>
            <a:xfrm>
              <a:off x="457200" y="4366818"/>
              <a:ext cx="7997252" cy="2323474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urld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urlparse.urljoin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,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rd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requests.get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urld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, stream=True)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# Write the downloaded PDF to a file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outfile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path.join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outbase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,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href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with open(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outfile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, '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wb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') as f:</a:t>
              </a:r>
            </a:p>
            <a:p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            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f.write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rd.content</a:t>
              </a:r>
              <a:r>
                <a:rPr lang="en-US" dirty="0">
                  <a:latin typeface="Courier" charset="0"/>
                  <a:ea typeface="Courier" charset="0"/>
                  <a:cs typeface="Courier" charset="0"/>
                </a:rPr>
                <a:t>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11449" y="4012476"/>
              <a:ext cx="2758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Get some more data?!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275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15169001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94716"/>
            <a:ext cx="8989454" cy="1237638"/>
          </a:xfrm>
        </p:spPr>
        <p:txBody>
          <a:bodyPr>
            <a:normAutofit/>
          </a:bodyPr>
          <a:lstStyle/>
          <a:p>
            <a:pPr algn="ctr"/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Next Class:</a:t>
            </a:r>
            <a:br>
              <a:rPr lang="en-US" dirty="0"/>
            </a:b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/>
              <a:t>Scipy</a:t>
            </a:r>
            <a:r>
              <a:rPr lang="en-US" dirty="0"/>
              <a:t>, And </a:t>
            </a:r>
            <a:r>
              <a:rPr lang="en-US" dirty="0" err="1"/>
              <a:t>DataFrames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7616" y="454343"/>
            <a:ext cx="2714222" cy="18590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27" y="4924528"/>
            <a:ext cx="76200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18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Lifecycle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4911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3" name="Down Arrow 2"/>
          <p:cNvSpPr/>
          <p:nvPr/>
        </p:nvSpPr>
        <p:spPr>
          <a:xfrm rot="7906186">
            <a:off x="2020921" y="3620013"/>
            <a:ext cx="959371" cy="2322535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260035" y="5375369"/>
            <a:ext cx="518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 on to the “collection” part of things …</a:t>
            </a:r>
          </a:p>
        </p:txBody>
      </p:sp>
    </p:spTree>
    <p:extLst>
      <p:ext uri="{BB962C8B-B14F-4D97-AF65-F5344CB8AC3E}">
        <p14:creationId xmlns:p14="http://schemas.microsoft.com/office/powerpoint/2010/main" val="3513059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5823679" cy="1371600"/>
          </a:xfrm>
        </p:spPr>
        <p:txBody>
          <a:bodyPr/>
          <a:lstStyle/>
          <a:p>
            <a:r>
              <a:rPr lang="en-US" dirty="0" err="1"/>
              <a:t>GotTa</a:t>
            </a:r>
            <a:r>
              <a:rPr lang="en-US" dirty="0"/>
              <a:t> Catch ‘</a:t>
            </a:r>
            <a:r>
              <a:rPr lang="en-US" dirty="0" err="1"/>
              <a:t>Em</a:t>
            </a:r>
            <a:r>
              <a:rPr lang="en-US" dirty="0"/>
              <a:t> 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Five ways to get data: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Direct download and load from local storage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Generate locally via downloaded code (e.g., simulation)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Query data from a database (covered in a few lectures)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Query an API from the intra/internet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Scrape data from a webpage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0479" y="464693"/>
            <a:ext cx="1657246" cy="1657246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351491" y="3582649"/>
            <a:ext cx="2938070" cy="749508"/>
            <a:chOff x="5351491" y="3582649"/>
            <a:chExt cx="2938070" cy="749508"/>
          </a:xfrm>
        </p:grpSpPr>
        <p:sp>
          <p:nvSpPr>
            <p:cNvPr id="6" name="Right Brace 5"/>
            <p:cNvSpPr/>
            <p:nvPr/>
          </p:nvSpPr>
          <p:spPr>
            <a:xfrm>
              <a:off x="5351491" y="3582649"/>
              <a:ext cx="329784" cy="749508"/>
            </a:xfrm>
            <a:prstGeom prst="rightBrac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711253" y="3762532"/>
              <a:ext cx="25783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Covered today.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4434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Wherefore art thou, API?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web-based </a:t>
            </a:r>
            <a:r>
              <a:rPr lang="en-US" dirty="0">
                <a:solidFill>
                  <a:schemeClr val="tx2"/>
                </a:solidFill>
              </a:rPr>
              <a:t>A</a:t>
            </a:r>
            <a:r>
              <a:rPr lang="en-US" dirty="0"/>
              <a:t>pplication </a:t>
            </a:r>
            <a:r>
              <a:rPr lang="en-US" dirty="0">
                <a:solidFill>
                  <a:schemeClr val="tx2"/>
                </a:solidFill>
              </a:rPr>
              <a:t>P</a:t>
            </a:r>
            <a:r>
              <a:rPr lang="en-US" dirty="0"/>
              <a:t>rogramming </a:t>
            </a:r>
            <a:r>
              <a:rPr lang="en-US" dirty="0">
                <a:solidFill>
                  <a:schemeClr val="tx2"/>
                </a:solidFill>
              </a:rPr>
              <a:t>I</a:t>
            </a:r>
            <a:r>
              <a:rPr lang="en-US" dirty="0"/>
              <a:t>nterface (API) like we’ll be using in this class is a contract between a server and a user stating:</a:t>
            </a:r>
          </a:p>
          <a:p>
            <a:pPr algn="ctr"/>
            <a:br>
              <a:rPr lang="en-US" dirty="0"/>
            </a:br>
            <a:r>
              <a:rPr lang="en-US" dirty="0">
                <a:solidFill>
                  <a:schemeClr val="tx2"/>
                </a:solidFill>
              </a:rPr>
              <a:t>“If you send me a specific request, I will return some information in a structured and documented format.”</a:t>
            </a:r>
          </a:p>
          <a:p>
            <a:endParaRPr lang="en-US" dirty="0"/>
          </a:p>
          <a:p>
            <a:r>
              <a:rPr lang="en-US" dirty="0"/>
              <a:t>(More generally, APIs can also perform actions, may not be web-based, be a set of protocols for communicating between processes, between an application and an OS, etc.)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0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“Send me a specific request”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web API queries we’ll be doing will use HTTP requests: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 install </a:t>
            </a:r>
            <a:r>
              <a:rPr lang="mr-IN" b="0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c anaconda requests=2.12.4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10951" y="6534436"/>
            <a:ext cx="494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docs.python-requests.org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en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/master/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27219" y="2592027"/>
            <a:ext cx="7997252" cy="80745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	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api.github.com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/user'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						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auth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'user'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'pass'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   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27219" y="4016098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200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27219" y="3488336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r.status_code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27219" y="4543860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r.headers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[‘content-type’]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27219" y="5071622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‘application/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json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 charset=utf8’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27219" y="5599384"/>
            <a:ext cx="7997252" cy="4389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r.json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27219" y="6127145"/>
            <a:ext cx="7997252" cy="4389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{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u'private_gists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': 419,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u'total_private_repos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': 77, ...}</a:t>
            </a:r>
          </a:p>
        </p:txBody>
      </p:sp>
    </p:spTree>
    <p:extLst>
      <p:ext uri="{BB962C8B-B14F-4D97-AF65-F5344CB8AC3E}">
        <p14:creationId xmlns:p14="http://schemas.microsoft.com/office/powerpoint/2010/main" val="78121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https://</a:t>
            </a:r>
            <a:r>
              <a:rPr lang="en-US" b="0" dirty="0" err="1"/>
              <a:t>www.google.com</a:t>
            </a:r>
            <a:r>
              <a:rPr lang="en-US" b="0" dirty="0"/>
              <a:t>/</a:t>
            </a:r>
            <a:r>
              <a:rPr lang="en-US" dirty="0"/>
              <a:t>?q=cmsc320&amp;tbs=</a:t>
            </a:r>
            <a:r>
              <a:rPr lang="en-US" dirty="0" err="1"/>
              <a:t>qdr:m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 GET Request:</a:t>
            </a:r>
          </a:p>
          <a:p>
            <a:r>
              <a:rPr lang="en-US" dirty="0"/>
              <a:t>GET /?q=cmsc320&amp;tbs=</a:t>
            </a:r>
            <a:r>
              <a:rPr lang="en-US" dirty="0" err="1"/>
              <a:t>qdr:m</a:t>
            </a:r>
            <a:r>
              <a:rPr lang="en-US" dirty="0"/>
              <a:t> HTTP/1.1</a:t>
            </a:r>
            <a:br>
              <a:rPr lang="en-US" dirty="0"/>
            </a:br>
            <a:r>
              <a:rPr lang="en-US" dirty="0"/>
              <a:t>Host: </a:t>
            </a:r>
            <a:r>
              <a:rPr lang="en-US" dirty="0" err="1"/>
              <a:t>www.google.com</a:t>
            </a:r>
            <a:br>
              <a:rPr lang="en-US" dirty="0"/>
            </a:br>
            <a:r>
              <a:rPr lang="en-US" dirty="0"/>
              <a:t>User-Agent:</a:t>
            </a:r>
            <a:r>
              <a:rPr lang="en-US" sz="1200" dirty="0"/>
              <a:t> Mozilla/5.0 (X11; Linux x86_64; rv:10.0.1) Gecko/20100101 Firefox/10.0.1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154242" y="2313806"/>
            <a:ext cx="4864307" cy="599007"/>
            <a:chOff x="1154242" y="2313806"/>
            <a:chExt cx="4864307" cy="59900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4242" y="2313806"/>
              <a:ext cx="1798820" cy="59900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650104" y="2428643"/>
              <a:ext cx="23684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??????????</a:t>
              </a: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427219" y="4570727"/>
            <a:ext cx="7997252" cy="14989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{ “q”: “cmsc320”, 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tbs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”: 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qdr:m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 }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	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www.google.com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					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68248" y="6056030"/>
            <a:ext cx="563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*be careful with https:// calls;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requests</a:t>
            </a:r>
            <a:r>
              <a:rPr lang="en-US" sz="1400" dirty="0"/>
              <a:t> will not verify SSL by default</a:t>
            </a:r>
          </a:p>
        </p:txBody>
      </p:sp>
    </p:spTree>
    <p:extLst>
      <p:ext uri="{BB962C8B-B14F-4D97-AF65-F5344CB8AC3E}">
        <p14:creationId xmlns:p14="http://schemas.microsoft.com/office/powerpoint/2010/main" val="93585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9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14569</TotalTime>
  <Words>4312</Words>
  <Application>Microsoft Macintosh PowerPoint</Application>
  <PresentationFormat>On-screen Show (4:3)</PresentationFormat>
  <Paragraphs>432</Paragraphs>
  <Slides>39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Arial Black</vt:lpstr>
      <vt:lpstr>Calibri</vt:lpstr>
      <vt:lpstr>Courier</vt:lpstr>
      <vt:lpstr>Courier New</vt:lpstr>
      <vt:lpstr>Helvetica Neue</vt:lpstr>
      <vt:lpstr>Essential</vt:lpstr>
      <vt:lpstr>Introduction to  Data Science</vt:lpstr>
      <vt:lpstr>Announcements</vt:lpstr>
      <vt:lpstr>Announcements</vt:lpstr>
      <vt:lpstr>The Data Lifecycle</vt:lpstr>
      <vt:lpstr>Today’s Lecture</vt:lpstr>
      <vt:lpstr>GotTa Catch ‘Em All</vt:lpstr>
      <vt:lpstr>Wherefore art thou, API?</vt:lpstr>
      <vt:lpstr>“Send me a specific request”</vt:lpstr>
      <vt:lpstr>HTTP Requests</vt:lpstr>
      <vt:lpstr>Restful APIs</vt:lpstr>
      <vt:lpstr>Querying a Restful API</vt:lpstr>
      <vt:lpstr>Authentication and OAuth</vt:lpstr>
      <vt:lpstr>“… I will return information in a structured format.”</vt:lpstr>
      <vt:lpstr>GraphQL?</vt:lpstr>
      <vt:lpstr>CSV Files in Python</vt:lpstr>
      <vt:lpstr>JSON Files &amp; Strings</vt:lpstr>
      <vt:lpstr>JSON In Python</vt:lpstr>
      <vt:lpstr>JSON From Twitter</vt:lpstr>
      <vt:lpstr>Parsing JSON In Python</vt:lpstr>
      <vt:lpstr>XML, XHTML, HTML files and Strings</vt:lpstr>
      <vt:lpstr>Document Object Model (DOM)</vt:lpstr>
      <vt:lpstr>SAX</vt:lpstr>
      <vt:lpstr>Scraping HTML in Python</vt:lpstr>
      <vt:lpstr>Building a web scraper in python</vt:lpstr>
      <vt:lpstr>Regular Expressions</vt:lpstr>
      <vt:lpstr>PowerPoint Presentation</vt:lpstr>
      <vt:lpstr>Regular Expressions</vt:lpstr>
      <vt:lpstr>Regular Expressions</vt:lpstr>
      <vt:lpstr>Matching Multiple Characters</vt:lpstr>
      <vt:lpstr>Matching sequences and repeated characters</vt:lpstr>
      <vt:lpstr>Groups</vt:lpstr>
      <vt:lpstr>Simple Example: Parse an Email Address</vt:lpstr>
      <vt:lpstr>Named Groups</vt:lpstr>
      <vt:lpstr>Substitutions</vt:lpstr>
      <vt:lpstr>Compiled Regexes</vt:lpstr>
      <vt:lpstr>Downloading a bunch of files</vt:lpstr>
      <vt:lpstr>Downloading a bunch of files</vt:lpstr>
      <vt:lpstr>Next Lecture</vt:lpstr>
      <vt:lpstr>Next Class: NumPy, Scipy, And DataFrames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1872</cp:revision>
  <cp:lastPrinted>2019-09-02T19:28:14Z</cp:lastPrinted>
  <dcterms:created xsi:type="dcterms:W3CDTF">2013-03-05T15:39:19Z</dcterms:created>
  <dcterms:modified xsi:type="dcterms:W3CDTF">2019-09-02T19:57:03Z</dcterms:modified>
</cp:coreProperties>
</file>